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08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f8d8f7118a75505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f8d8f7118a75505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f8d8f7118a7550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f8d8f7118a75505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f8d8f7118a75505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f8d8f7118a75505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f8d8f7118a75505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f8d8f7118a75505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f8d8f7118a75505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f8d8f7118a75505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f8d8f7118a75505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f8d8f7118a75505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f8d8f7118a75505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f8d8f7118a75505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f8d8f7118a75505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f8d8f7118a75505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f8d8f7118a75505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f8d8f7118a75505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268600" y="268600"/>
            <a:ext cx="8675400" cy="29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sz="5800">
                <a:latin typeface="Comfortaa"/>
                <a:ea typeface="Comfortaa"/>
                <a:cs typeface="Comfortaa"/>
                <a:sym typeface="Comfortaa"/>
              </a:rPr>
              <a:t>DERECHO DE LOS USUARIOS DIGITALES</a:t>
            </a:r>
            <a:endParaRPr sz="58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sz="2500" b="0">
                <a:latin typeface="Comfortaa"/>
                <a:ea typeface="Comfortaa"/>
                <a:cs typeface="Comfortaa"/>
                <a:sym typeface="Comfortaa"/>
              </a:rPr>
              <a:t>(CONFIDENCIALIDAD, SEGURIDAD...)</a:t>
            </a:r>
            <a:endParaRPr sz="2500" b="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5439000" y="3612075"/>
            <a:ext cx="3393300" cy="13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Patricia Moral Gaona</a:t>
            </a:r>
            <a:endParaRPr sz="1800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03/12/19</a:t>
            </a:r>
            <a:endParaRPr sz="1800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3ro Periodismo, UVIC</a:t>
            </a:r>
            <a:endParaRPr sz="1800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Comunicació Digital Interactiva </a:t>
            </a:r>
            <a:endParaRPr sz="1800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400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>
            <a:spLocks noGrp="1"/>
          </p:cNvSpPr>
          <p:nvPr>
            <p:ph type="title"/>
          </p:nvPr>
        </p:nvSpPr>
        <p:spPr>
          <a:xfrm>
            <a:off x="2511325" y="456600"/>
            <a:ext cx="4121400" cy="423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sz="6000" dirty="0"/>
              <a:t>Gracias por vuestra atención</a:t>
            </a:r>
            <a:endParaRPr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sz="6000"/>
              <a:t>ÍNDICE</a:t>
            </a:r>
            <a:endParaRPr sz="6000"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504100"/>
            <a:ext cx="8520600" cy="30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matic SC"/>
              <a:buAutoNum type="arabicPeriod"/>
            </a:pPr>
            <a:r>
              <a:rPr lang="ca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INTRODUCCIÓN Y HISTORIA  DE </a:t>
            </a:r>
            <a:r>
              <a:rPr lang="ca" b="1" dirty="0">
                <a:solidFill>
                  <a:srgbClr val="000000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LOS DERECHOS DE LOS USUARIOS DIGITALES</a:t>
            </a:r>
            <a:endParaRPr b="1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matic SC"/>
              <a:buAutoNum type="arabicPeriod"/>
            </a:pPr>
            <a:r>
              <a:rPr lang="ca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IMPORTANCIA DE </a:t>
            </a:r>
            <a:r>
              <a:rPr lang="ca" b="1" dirty="0">
                <a:solidFill>
                  <a:srgbClr val="000000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LOS DERECHOS DE LOS USUARIOS DIGITALES</a:t>
            </a:r>
            <a:endParaRPr b="1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matic SC"/>
              <a:buAutoNum type="arabicPeriod"/>
            </a:pPr>
            <a:r>
              <a:rPr lang="ca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PORQUÉ SE TIENEN QUE PROTEGER </a:t>
            </a:r>
            <a:r>
              <a:rPr lang="ca" b="1" dirty="0">
                <a:solidFill>
                  <a:srgbClr val="000000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LOS DERECHOS DE LOS USUARIOS DIGITALES</a:t>
            </a:r>
            <a:endParaRPr b="1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matic SC"/>
              <a:buAutoNum type="arabicPeriod"/>
            </a:pPr>
            <a:r>
              <a:rPr lang="ca" b="1" dirty="0">
                <a:solidFill>
                  <a:srgbClr val="000000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CARACTERÍSTICAS </a:t>
            </a:r>
            <a:r>
              <a:rPr lang="ca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DE </a:t>
            </a:r>
            <a:r>
              <a:rPr lang="ca" b="1" dirty="0">
                <a:solidFill>
                  <a:srgbClr val="000000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LOS DERECHOS DE LOS USUARIOS DIGITALES</a:t>
            </a:r>
            <a:endParaRPr b="1" dirty="0">
              <a:solidFill>
                <a:srgbClr val="000000"/>
              </a:solidFill>
              <a:highlight>
                <a:srgbClr val="FFFFFF"/>
              </a:highlight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matic SC"/>
              <a:buAutoNum type="arabicPeriod"/>
            </a:pPr>
            <a:r>
              <a:rPr lang="ca" b="1" dirty="0">
                <a:solidFill>
                  <a:srgbClr val="000000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RELACIÓN ENTRE LOS DERECHOS DE LOS USUARIOS DIGITALES Y EL PERIODISMO</a:t>
            </a:r>
            <a:endParaRPr b="1" dirty="0">
              <a:solidFill>
                <a:srgbClr val="000000"/>
              </a:solidFill>
              <a:highlight>
                <a:srgbClr val="FFFFFF"/>
              </a:highlight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matic SC"/>
              <a:buAutoNum type="arabicPeriod"/>
            </a:pPr>
            <a:r>
              <a:rPr lang="ca" b="1" dirty="0">
                <a:solidFill>
                  <a:srgbClr val="000000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CONCLUSIONES</a:t>
            </a:r>
            <a:endParaRPr b="1" dirty="0">
              <a:solidFill>
                <a:srgbClr val="000000"/>
              </a:solidFill>
              <a:highlight>
                <a:srgbClr val="FFFFFF"/>
              </a:highlight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2400" dirty="0"/>
          </a:p>
        </p:txBody>
      </p:sp>
      <p:sp>
        <p:nvSpPr>
          <p:cNvPr id="64" name="Google Shape;64;p14"/>
          <p:cNvSpPr/>
          <p:nvPr/>
        </p:nvSpPr>
        <p:spPr>
          <a:xfrm>
            <a:off x="-77000" y="-46200"/>
            <a:ext cx="9717300" cy="354300"/>
          </a:xfrm>
          <a:prstGeom prst="rect">
            <a:avLst/>
          </a:prstGeom>
          <a:solidFill>
            <a:srgbClr val="1C458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141825"/>
            <a:ext cx="8520600" cy="11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a" sz="3200" dirty="0">
                <a:solidFill>
                  <a:srgbClr val="000000"/>
                </a:solidFill>
              </a:rPr>
              <a:t>1. INTRODUCCIÓN Y HISTORIA DE </a:t>
            </a:r>
            <a:r>
              <a:rPr lang="ca" sz="3200" dirty="0">
                <a:solidFill>
                  <a:srgbClr val="000000"/>
                </a:solidFill>
                <a:highlight>
                  <a:srgbClr val="FFFFFF"/>
                </a:highlight>
              </a:rPr>
              <a:t>LOS DERECHOS DE LOS USUARIOS DIGITALES</a:t>
            </a:r>
            <a:endParaRPr sz="32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1995125"/>
            <a:ext cx="7893600" cy="30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matic SC"/>
              <a:buChar char="●"/>
            </a:pPr>
            <a:r>
              <a:rPr lang="ca" sz="20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los derechos digitales son la extensión de los derechos humanos en el entorno digital, como el derecho a la privacidad, el derecho al acceso a la información o el derecho a la libertad de expresión...</a:t>
            </a:r>
            <a:endParaRPr sz="2000" b="1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matic SC"/>
              <a:buChar char="●"/>
            </a:pPr>
            <a:r>
              <a:rPr lang="ca" sz="2000" b="1" dirty="0">
                <a:solidFill>
                  <a:srgbClr val="000000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En diciembre de 2003, se celebra una conferencia especial llamada Cumbre Mundial de la Sociedad de la Información. </a:t>
            </a:r>
            <a:endParaRPr sz="2000" b="1" dirty="0">
              <a:solidFill>
                <a:srgbClr val="000000"/>
              </a:solidFill>
              <a:highlight>
                <a:srgbClr val="FFFFFF"/>
              </a:highlight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matic SC"/>
              <a:buChar char="●"/>
            </a:pPr>
            <a:r>
              <a:rPr lang="ca" sz="2000" b="1" dirty="0">
                <a:solidFill>
                  <a:srgbClr val="000000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objetivo:disminuir la brecha digital existente que separa los países en "ricos" y "pobres"</a:t>
            </a:r>
            <a:endParaRPr sz="2000" b="1" dirty="0">
              <a:solidFill>
                <a:srgbClr val="000000"/>
              </a:solidFill>
              <a:highlight>
                <a:srgbClr val="FFFFFF"/>
              </a:highlight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60925" y="1088675"/>
            <a:ext cx="1483075" cy="148307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/>
          <p:nvPr/>
        </p:nvSpPr>
        <p:spPr>
          <a:xfrm>
            <a:off x="-77000" y="-46200"/>
            <a:ext cx="9717300" cy="354300"/>
          </a:xfrm>
          <a:prstGeom prst="rect">
            <a:avLst/>
          </a:prstGeom>
          <a:solidFill>
            <a:srgbClr val="1C458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118275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a" sz="3200" dirty="0">
                <a:solidFill>
                  <a:srgbClr val="000000"/>
                </a:solidFill>
              </a:rPr>
              <a:t>2.IMPORTANCIA DE </a:t>
            </a:r>
            <a:r>
              <a:rPr lang="ca" sz="3200" dirty="0">
                <a:solidFill>
                  <a:srgbClr val="000000"/>
                </a:solidFill>
                <a:highlight>
                  <a:srgbClr val="FFFFFF"/>
                </a:highlight>
              </a:rPr>
              <a:t>LOS DERECHOS DE LOS USUARIOS DIGITALES</a:t>
            </a:r>
            <a:endParaRPr sz="32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2102550"/>
            <a:ext cx="8520600" cy="292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matic SC"/>
              <a:buChar char="●"/>
            </a:pPr>
            <a:r>
              <a:rPr lang="ca" sz="2000" b="1" dirty="0">
                <a:solidFill>
                  <a:srgbClr val="000000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Protección de las personas que utilizan las diferentes herramientas digitales</a:t>
            </a:r>
            <a:endParaRPr sz="2000" b="1" dirty="0">
              <a:solidFill>
                <a:srgbClr val="000000"/>
              </a:solidFill>
              <a:highlight>
                <a:srgbClr val="FFFFFF"/>
              </a:highlight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873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matic SC"/>
              <a:buChar char="●"/>
            </a:pPr>
            <a:r>
              <a:rPr lang="ca" sz="2000" b="1" dirty="0">
                <a:solidFill>
                  <a:srgbClr val="000000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Evitar las discriminaciones especialmente a individuos con discapacidad auditiva o visual</a:t>
            </a:r>
            <a:endParaRPr sz="2000" b="1" dirty="0">
              <a:solidFill>
                <a:srgbClr val="000000"/>
              </a:solidFill>
              <a:highlight>
                <a:srgbClr val="FFFFFF"/>
              </a:highlight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873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matic SC"/>
              <a:buChar char="●"/>
            </a:pPr>
            <a:r>
              <a:rPr lang="ca" sz="2000" b="1" dirty="0">
                <a:solidFill>
                  <a:srgbClr val="000000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Permiten que todas las personas puedan expresarse de manera libre e interactuar con otros individuos de una manera respetuosa y responsable</a:t>
            </a:r>
            <a:endParaRPr sz="2000" b="1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79" name="Google Shape;79;p16"/>
          <p:cNvSpPr/>
          <p:nvPr/>
        </p:nvSpPr>
        <p:spPr>
          <a:xfrm>
            <a:off x="-77000" y="-46200"/>
            <a:ext cx="9717300" cy="354300"/>
          </a:xfrm>
          <a:prstGeom prst="rect">
            <a:avLst/>
          </a:prstGeom>
          <a:solidFill>
            <a:srgbClr val="1C458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3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a" sz="3200" dirty="0">
                <a:solidFill>
                  <a:srgbClr val="000000"/>
                </a:solidFill>
              </a:rPr>
              <a:t>3.PORQUÉ SE TIENEN QUE PROTEGER </a:t>
            </a:r>
            <a:r>
              <a:rPr lang="ca" sz="3200" dirty="0">
                <a:solidFill>
                  <a:srgbClr val="000000"/>
                </a:solidFill>
                <a:highlight>
                  <a:srgbClr val="FFFFFF"/>
                </a:highlight>
              </a:rPr>
              <a:t>LOS DERECHOS DE LOS USUARIOS DIGITALES?</a:t>
            </a:r>
            <a:endParaRPr sz="32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311700" y="1531620"/>
            <a:ext cx="8520600" cy="34058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matic SC"/>
              <a:buChar char="●"/>
            </a:pPr>
            <a:r>
              <a:rPr lang="ca" sz="2000" b="1" dirty="0">
                <a:solidFill>
                  <a:srgbClr val="000000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España es actualmente uno de los países europeos más avanzados en materia de protección de los derechos</a:t>
            </a:r>
            <a:endParaRPr sz="2000" b="1" dirty="0">
              <a:solidFill>
                <a:srgbClr val="000000"/>
              </a:solidFill>
              <a:highlight>
                <a:srgbClr val="FFFFFF"/>
              </a:highlight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556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matic SC"/>
              <a:buChar char="●"/>
            </a:pPr>
            <a:r>
              <a:rPr lang="ca" sz="2000" b="1" dirty="0">
                <a:solidFill>
                  <a:srgbClr val="000000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La ley europea que regula la protección de datos en línea es de 1995 </a:t>
            </a:r>
            <a:endParaRPr sz="2000" b="1" dirty="0">
              <a:solidFill>
                <a:srgbClr val="000000"/>
              </a:solidFill>
              <a:highlight>
                <a:srgbClr val="FFFFFF"/>
              </a:highlight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 sz="2000" b="1" dirty="0">
                <a:solidFill>
                  <a:srgbClr val="000000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Para proteger estos derechos sería necesario actuar en dos frentes:</a:t>
            </a:r>
            <a:endParaRPr sz="2000" b="1" dirty="0">
              <a:solidFill>
                <a:srgbClr val="000000"/>
              </a:solidFill>
              <a:highlight>
                <a:srgbClr val="FFFFFF"/>
              </a:highlight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a" sz="2000" b="1" dirty="0">
                <a:solidFill>
                  <a:srgbClr val="000000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• En la sensibilización del ciudadano, sobre todo de los menores respecto a las redes sociales </a:t>
            </a:r>
            <a:endParaRPr sz="2000" b="1" dirty="0">
              <a:solidFill>
                <a:srgbClr val="000000"/>
              </a:solidFill>
              <a:highlight>
                <a:srgbClr val="FFFFFF"/>
              </a:highlight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a" sz="2000" b="1" dirty="0">
                <a:solidFill>
                  <a:srgbClr val="000000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• En realizar un mayor control de todos aquellos que están en Internet</a:t>
            </a:r>
            <a:endParaRPr sz="2000" b="1" dirty="0">
              <a:solidFill>
                <a:srgbClr val="000000"/>
              </a:solidFill>
              <a:highlight>
                <a:srgbClr val="FFFFFF"/>
              </a:highlight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86" name="Google Shape;86;p17"/>
          <p:cNvSpPr/>
          <p:nvPr/>
        </p:nvSpPr>
        <p:spPr>
          <a:xfrm>
            <a:off x="-77000" y="-46200"/>
            <a:ext cx="9717300" cy="354300"/>
          </a:xfrm>
          <a:prstGeom prst="rect">
            <a:avLst/>
          </a:prstGeom>
          <a:solidFill>
            <a:srgbClr val="1C458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233075" y="81300"/>
            <a:ext cx="8520600" cy="22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a" sz="3200" dirty="0">
                <a:solidFill>
                  <a:srgbClr val="000000"/>
                </a:solidFill>
                <a:highlight>
                  <a:srgbClr val="FFFFFF"/>
                </a:highlight>
              </a:rPr>
              <a:t>4.CARACTERÍSTICAS DE LOS DERECHOS DE LOS USUARIOS DIGITALES</a:t>
            </a:r>
            <a:endParaRPr sz="3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311700" y="1610225"/>
            <a:ext cx="8520600" cy="34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 sz="2000" b="1" u="sng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TRABAJADORES:</a:t>
            </a:r>
            <a:endParaRPr sz="2000" b="1" u="sng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68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matic SC"/>
              <a:buChar char="●"/>
            </a:pPr>
            <a:r>
              <a:rPr lang="ca" sz="20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DERECHO A LA DESCONEXIÓN DIGITAL</a:t>
            </a:r>
            <a:endParaRPr sz="2000" b="1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68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matic SC"/>
              <a:buChar char="●"/>
            </a:pPr>
            <a:r>
              <a:rPr lang="ca" sz="20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Derecho a la intimidad en el uso de cámaras o sistemas de geolocalización</a:t>
            </a:r>
            <a:endParaRPr sz="2000" b="1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 sz="2000" b="1" u="sng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MENORES DE EDAD:</a:t>
            </a:r>
            <a:endParaRPr sz="2000" b="1" u="sng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68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matic SC"/>
              <a:buChar char="●"/>
            </a:pPr>
            <a:r>
              <a:rPr lang="ca" sz="20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Consentimiento para tratar sus datos</a:t>
            </a:r>
            <a:endParaRPr sz="2000" b="1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68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matic SC"/>
              <a:buChar char="●"/>
            </a:pPr>
            <a:r>
              <a:rPr lang="ca" sz="20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 Derecho a la educación digital</a:t>
            </a:r>
            <a:endParaRPr sz="2000" b="1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68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matic SC"/>
              <a:buChar char="●"/>
            </a:pPr>
            <a:r>
              <a:rPr lang="ca" sz="20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a tener profesores</a:t>
            </a:r>
            <a:endParaRPr sz="2200" b="1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23660" y="1154430"/>
            <a:ext cx="2655521" cy="1417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82738" y="3265149"/>
            <a:ext cx="3203501" cy="17469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8"/>
          <p:cNvSpPr/>
          <p:nvPr/>
        </p:nvSpPr>
        <p:spPr>
          <a:xfrm>
            <a:off x="-77000" y="-46200"/>
            <a:ext cx="9717300" cy="354300"/>
          </a:xfrm>
          <a:prstGeom prst="rect">
            <a:avLst/>
          </a:prstGeom>
          <a:solidFill>
            <a:srgbClr val="1C458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body" idx="1"/>
          </p:nvPr>
        </p:nvSpPr>
        <p:spPr>
          <a:xfrm>
            <a:off x="311700" y="241725"/>
            <a:ext cx="8520600" cy="473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 sz="2000" b="1" u="sng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INTERNET</a:t>
            </a:r>
            <a:endParaRPr sz="2000" b="1" u="sng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matic SC"/>
              <a:buChar char="●"/>
            </a:pPr>
            <a:r>
              <a:rPr lang="ca" sz="20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 Olvido</a:t>
            </a:r>
            <a:endParaRPr sz="2000" b="1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matic SC"/>
              <a:buChar char="●"/>
            </a:pPr>
            <a:r>
              <a:rPr lang="ca" sz="20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Neutralidad de Internet</a:t>
            </a:r>
            <a:endParaRPr sz="2000" b="1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matic SC"/>
              <a:buChar char="●"/>
            </a:pPr>
            <a:r>
              <a:rPr lang="ca" sz="20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Seguridad digital</a:t>
            </a:r>
            <a:endParaRPr sz="2000" b="1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matic SC"/>
              <a:buChar char="●"/>
            </a:pPr>
            <a:r>
              <a:rPr lang="ca" sz="20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Testamento digital</a:t>
            </a:r>
            <a:endParaRPr sz="2000" b="1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matic SC"/>
              <a:buChar char="●"/>
            </a:pPr>
            <a:r>
              <a:rPr lang="ca" sz="20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Bono social</a:t>
            </a:r>
            <a:endParaRPr sz="2000" b="1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matic SC"/>
              <a:buChar char="●"/>
            </a:pPr>
            <a:r>
              <a:rPr lang="ca" sz="20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Libertad de expresión y veracidad informativa</a:t>
            </a:r>
            <a:endParaRPr sz="2000" b="1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matic SC"/>
              <a:buChar char="●"/>
            </a:pPr>
            <a:r>
              <a:rPr lang="ca" sz="20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al honor y a la propia imagen</a:t>
            </a:r>
            <a:endParaRPr sz="2000" b="1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matic SC"/>
              <a:buChar char="●"/>
            </a:pPr>
            <a:r>
              <a:rPr lang="ca" sz="20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Propiedad intelectual</a:t>
            </a:r>
            <a:endParaRPr sz="2000" b="1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2000" b="1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49965" y="480061"/>
            <a:ext cx="3276596" cy="240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55463" y="396238"/>
            <a:ext cx="3675912" cy="2067713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9"/>
          <p:cNvSpPr/>
          <p:nvPr/>
        </p:nvSpPr>
        <p:spPr>
          <a:xfrm>
            <a:off x="-77000" y="-46200"/>
            <a:ext cx="9717300" cy="354300"/>
          </a:xfrm>
          <a:prstGeom prst="rect">
            <a:avLst/>
          </a:prstGeom>
          <a:solidFill>
            <a:srgbClr val="1C458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title"/>
          </p:nvPr>
        </p:nvSpPr>
        <p:spPr>
          <a:xfrm>
            <a:off x="311700" y="115000"/>
            <a:ext cx="8520600" cy="4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a" sz="3200" dirty="0">
                <a:solidFill>
                  <a:srgbClr val="000000"/>
                </a:solidFill>
                <a:highlight>
                  <a:srgbClr val="FFFFFF"/>
                </a:highlight>
              </a:rPr>
              <a:t>5.RELACIÓN ENTRE LOS DERECHOS DE LOS USUARIOS DIGITALES Y EL PERIODISMO</a:t>
            </a:r>
            <a:endParaRPr sz="3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9;p20"/>
          <p:cNvSpPr txBox="1">
            <a:spLocks noGrp="1"/>
          </p:cNvSpPr>
          <p:nvPr>
            <p:ph type="body" idx="1"/>
          </p:nvPr>
        </p:nvSpPr>
        <p:spPr>
          <a:xfrm>
            <a:off x="311700" y="2072225"/>
            <a:ext cx="8520600" cy="291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matic SC"/>
              <a:buChar char="●"/>
            </a:pPr>
            <a:r>
              <a:rPr lang="ca" sz="20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los servicios de la sociedad de la información cubren una amplia variedad de actividades, entre las que se encuentra la información online, como los periódicos digitales, blogs, redes sociales...</a:t>
            </a:r>
            <a:endParaRPr sz="2000" b="1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matic SC"/>
              <a:buChar char="●"/>
            </a:pPr>
            <a:r>
              <a:rPr lang="ca" sz="20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objetivo:delimitar el ámbito de aplicación para saber si estas actividades pueden reportar un beneficio económico </a:t>
            </a:r>
            <a:endParaRPr sz="2000" b="1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10" name="Google Shape;110;p20"/>
          <p:cNvSpPr/>
          <p:nvPr/>
        </p:nvSpPr>
        <p:spPr>
          <a:xfrm>
            <a:off x="-77000" y="-46200"/>
            <a:ext cx="9717300" cy="354300"/>
          </a:xfrm>
          <a:prstGeom prst="rect">
            <a:avLst/>
          </a:prstGeom>
          <a:solidFill>
            <a:srgbClr val="1C458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>
            <a:spLocks noGrp="1"/>
          </p:cNvSpPr>
          <p:nvPr>
            <p:ph type="title"/>
          </p:nvPr>
        </p:nvSpPr>
        <p:spPr>
          <a:xfrm>
            <a:off x="311700" y="47000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sz="3200" dirty="0"/>
              <a:t>6.CONCLUSIONES</a:t>
            </a:r>
            <a:endParaRPr sz="3200" dirty="0"/>
          </a:p>
        </p:txBody>
      </p:sp>
      <p:sp>
        <p:nvSpPr>
          <p:cNvPr id="116" name="Google Shape;116;p21"/>
          <p:cNvSpPr txBox="1">
            <a:spLocks noGrp="1"/>
          </p:cNvSpPr>
          <p:nvPr>
            <p:ph type="body" idx="1"/>
          </p:nvPr>
        </p:nvSpPr>
        <p:spPr>
          <a:xfrm>
            <a:off x="311700" y="1432900"/>
            <a:ext cx="5571000" cy="372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matic SC"/>
              <a:buChar char="●"/>
            </a:pPr>
            <a:r>
              <a:rPr lang="ca" sz="20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El periodismo de siglo XXI se está adaptando </a:t>
            </a:r>
            <a:endParaRPr sz="2000" b="1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 sz="20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a la Sociedad de la Información</a:t>
            </a:r>
            <a:endParaRPr sz="2000" b="1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matic SC"/>
              <a:buChar char="●"/>
            </a:pPr>
            <a:r>
              <a:rPr lang="ca" sz="20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A través del fenómeno “Internet”, ha nacido un medio de comunicación digital, interactivo y multimedia que ha afectado el ámbito de los medios de comunicación de forma positiva </a:t>
            </a:r>
            <a:endParaRPr sz="2000" b="1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id="117" name="Google Shape;11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78907" y="3524935"/>
            <a:ext cx="1428233" cy="649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23424" y="2571750"/>
            <a:ext cx="2939200" cy="2279149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pic>
        <p:nvPicPr>
          <p:cNvPr id="119" name="Google Shape;11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8117" y="600343"/>
            <a:ext cx="3475947" cy="163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1"/>
          <p:cNvSpPr/>
          <p:nvPr/>
        </p:nvSpPr>
        <p:spPr>
          <a:xfrm>
            <a:off x="-77000" y="-46200"/>
            <a:ext cx="9717300" cy="354300"/>
          </a:xfrm>
          <a:prstGeom prst="rect">
            <a:avLst/>
          </a:prstGeom>
          <a:solidFill>
            <a:srgbClr val="1C458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489</Words>
  <Application>Microsoft Office PowerPoint</Application>
  <PresentationFormat>Presentación en pantalla (16:9)</PresentationFormat>
  <Paragraphs>52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Amatic SC</vt:lpstr>
      <vt:lpstr>Arial</vt:lpstr>
      <vt:lpstr>Comfortaa</vt:lpstr>
      <vt:lpstr>Source Code Pro</vt:lpstr>
      <vt:lpstr>Beach Day</vt:lpstr>
      <vt:lpstr>DERECHO DE LOS USUARIOS DIGITALES (CONFIDENCIALIDAD, SEGURIDAD...)</vt:lpstr>
      <vt:lpstr>ÍNDICE</vt:lpstr>
      <vt:lpstr>1. INTRODUCCIÓN Y HISTORIA DE LOS DERECHOS DE LOS USUARIOS DIGITALES </vt:lpstr>
      <vt:lpstr>2.IMPORTANCIA DE LOS DERECHOS DE LOS USUARIOS DIGITALES </vt:lpstr>
      <vt:lpstr>3.PORQUÉ SE TIENEN QUE PROTEGER LOS DERECHOS DE LOS USUARIOS DIGITALES? </vt:lpstr>
      <vt:lpstr>4.CARACTERÍSTICAS DE LOS DERECHOS DE LOS USUARIOS DIGITALES </vt:lpstr>
      <vt:lpstr>Presentación de PowerPoint</vt:lpstr>
      <vt:lpstr>5.RELACIÓN ENTRE LOS DERECHOS DE LOS USUARIOS DIGITALES Y EL PERIODISMO </vt:lpstr>
      <vt:lpstr>6.CONCLUSIONES</vt:lpstr>
      <vt:lpstr>Gracias por vuestra atención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DERECHO DE LOS USUARIOS DIGITALES (CONFIDENCIALIDAD, SEGURIDAD...)</dc:title>
  <cp:lastModifiedBy>Patricia Moral Gaona</cp:lastModifiedBy>
  <cp:revision>1</cp:revision>
  <dcterms:modified xsi:type="dcterms:W3CDTF">2020-02-24T22:11:28Z</dcterms:modified>
</cp:coreProperties>
</file>